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8" r:id="rId3"/>
    <p:sldId id="28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1" r:id="rId19"/>
    <p:sldId id="276" r:id="rId20"/>
    <p:sldId id="283" r:id="rId21"/>
    <p:sldId id="277" r:id="rId22"/>
    <p:sldId id="278" r:id="rId23"/>
    <p:sldId id="279" r:id="rId24"/>
    <p:sldId id="280" r:id="rId25"/>
    <p:sldId id="282" r:id="rId26"/>
    <p:sldId id="281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E6E6E6"/>
    <a:srgbClr val="1AB4BC"/>
    <a:srgbClr val="1ED3DC"/>
    <a:srgbClr val="0DC9C5"/>
    <a:srgbClr val="10C9EE"/>
    <a:srgbClr val="14D5DA"/>
    <a:srgbClr val="44EAEE"/>
    <a:srgbClr val="33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75777-8B9A-4D28-8A90-01D48BF23898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DC144-03FF-4DE6-9DD9-53AB702760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19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65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3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7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56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211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382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938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082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200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448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00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064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769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957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687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05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536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16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05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83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65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05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96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77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72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93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96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92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48852" y="1"/>
            <a:ext cx="541589" cy="4339884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9413861" y="2"/>
            <a:ext cx="685449" cy="2552409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4443521" y="-10"/>
            <a:ext cx="541587" cy="2445815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6567681" y="-5"/>
            <a:ext cx="622016" cy="3535913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563098" y="2"/>
            <a:ext cx="635407" cy="2359124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1353252" y="1"/>
            <a:ext cx="227296" cy="2978705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3060363" y="0"/>
            <a:ext cx="384500" cy="3846288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520862" y="390987"/>
            <a:ext cx="210397" cy="240948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5363215" y="2552385"/>
            <a:ext cx="240539" cy="253407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859819" y="688093"/>
            <a:ext cx="285951" cy="327472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958193" y="3365517"/>
            <a:ext cx="326916" cy="344405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7623596" y="1645449"/>
            <a:ext cx="285931" cy="327424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450997" y="4037451"/>
            <a:ext cx="240539" cy="253407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1140400" y="4509633"/>
            <a:ext cx="9911200" cy="10804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11407640" y="3788830"/>
            <a:ext cx="240536" cy="253404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3312633" y="4"/>
            <a:ext cx="1395600" cy="4131763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5282491" y="-6"/>
            <a:ext cx="1207055" cy="2551619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6925625" y="6"/>
            <a:ext cx="697103" cy="1887935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10433063" y="6"/>
            <a:ext cx="1147463" cy="4032469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590135" y="-6"/>
            <a:ext cx="1395600" cy="3233244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8014579" y="2"/>
            <a:ext cx="1395600" cy="3724503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962309" y="-1"/>
            <a:ext cx="697103" cy="367623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83758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⬩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432" name="Google Shape;432;p5"/>
          <p:cNvGrpSpPr/>
          <p:nvPr/>
        </p:nvGrpSpPr>
        <p:grpSpPr>
          <a:xfrm>
            <a:off x="8262574" y="-39"/>
            <a:ext cx="3980673" cy="6147288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371746" y="1098457"/>
            <a:ext cx="384501" cy="440356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95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 - Top drawing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668156" y="20"/>
            <a:ext cx="296141" cy="1284833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5405938" y="147"/>
            <a:ext cx="374804" cy="851608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688305" y="158"/>
            <a:ext cx="296140" cy="793313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3849762" y="109"/>
            <a:ext cx="340119" cy="1389391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1113403" y="146"/>
            <a:ext cx="347440" cy="745916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6466438" y="115"/>
            <a:ext cx="124285" cy="994037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932106" y="93"/>
            <a:ext cx="210244" cy="1559112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1090196" y="123230"/>
            <a:ext cx="115045" cy="131751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3191109" y="851685"/>
            <a:ext cx="131527" cy="138563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5931000" y="35139"/>
            <a:ext cx="156347" cy="179048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4609741" y="1205465"/>
            <a:ext cx="178744" cy="188307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4426940" y="355891"/>
            <a:ext cx="156347" cy="179024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653339" y="948552"/>
            <a:ext cx="131527" cy="138563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6495714" y="1437003"/>
            <a:ext cx="131511" cy="138547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2069859" y="46"/>
            <a:ext cx="763115" cy="1715221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3146978" y="40"/>
            <a:ext cx="660017" cy="941864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4045443" y="33"/>
            <a:ext cx="381176" cy="578975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5963309" y="57"/>
            <a:ext cx="627432" cy="1570252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1127997" y="57"/>
            <a:ext cx="763115" cy="1223895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4640883" y="61"/>
            <a:ext cx="763115" cy="1401848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784701" y="49"/>
            <a:ext cx="381176" cy="1466135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6802815" y="20"/>
            <a:ext cx="296141" cy="1284833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8822963" y="158"/>
            <a:ext cx="296140" cy="793313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9984421" y="109"/>
            <a:ext cx="340119" cy="1389391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7248061" y="146"/>
            <a:ext cx="347440" cy="745916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8066765" y="93"/>
            <a:ext cx="210244" cy="1559112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7224855" y="123230"/>
            <a:ext cx="115045" cy="131751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9325767" y="851685"/>
            <a:ext cx="131527" cy="138563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10744400" y="1205465"/>
            <a:ext cx="178744" cy="188307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10561599" y="355891"/>
            <a:ext cx="156347" cy="179024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6787998" y="948552"/>
            <a:ext cx="131527" cy="138563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8204517" y="46"/>
            <a:ext cx="763115" cy="1715221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9281637" y="40"/>
            <a:ext cx="660017" cy="941864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10180101" y="33"/>
            <a:ext cx="381176" cy="578975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7262656" y="57"/>
            <a:ext cx="763115" cy="1223895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10775541" y="61"/>
            <a:ext cx="763115" cy="1401848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6919360" y="49"/>
            <a:ext cx="381176" cy="1466135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42846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16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9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82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84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09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9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18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99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901F-5A55-46BB-ACBA-F0026070B2F0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AADD8-055B-42F4-A274-3EE7F7BE1D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53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sa_activity.ntu.edu.t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mLokTBdxBzjJfaM8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mLokTBdxBzjJfaM8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mLokTBdxBzjJfaM8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ntu.edu.tw/activiti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B4BC"/>
        </a:solidFill>
        <a:effectLst/>
      </p:bgPr>
    </p:bg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21660" y="4890633"/>
            <a:ext cx="10548680" cy="1080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l"/>
            <a:r>
              <a:rPr lang="en-US" sz="66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sz="66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社團基本資料登記步驟</a:t>
            </a:r>
            <a:endParaRPr sz="6600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40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：完成社團基本資料卡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15948" lvl="2" indent="-514350">
              <a:spcBef>
                <a:spcPts val="0"/>
              </a:spcBef>
              <a:buFont typeface="+mj-ea"/>
              <a:buAutoNum type="ea1ChtPeriod" startAt="3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點選「社團基本資料卡」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/>
            </a:r>
            <a:b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</a:b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社團基本資料卡將以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彈出式視窗方式出現，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請務必開啟後方得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列印。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/>
            </a:r>
            <a:b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</a:br>
            <a:endParaRPr lang="en" dirty="0" smtClean="0">
              <a:ea typeface="華康鋼筆體W2" panose="03000209000000000000" pitchFamily="65" charset="-120"/>
            </a:endParaRPr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 dirty="0"/>
          </a:p>
        </p:txBody>
      </p:sp>
      <p:pic>
        <p:nvPicPr>
          <p:cNvPr id="3074" name="Picture 2" descr="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9" t="30905" r="19719" b="36516"/>
          <a:stretch/>
        </p:blipFill>
        <p:spPr bwMode="auto">
          <a:xfrm>
            <a:off x="666428" y="3204591"/>
            <a:ext cx="76809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989171" y="5642799"/>
            <a:ext cx="3069795" cy="350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57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：完成社團基本資料卡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87163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15948" lvl="2" indent="-514350">
              <a:spcBef>
                <a:spcPts val="0"/>
              </a:spcBef>
              <a:buFont typeface="+mj-ea"/>
              <a:buAutoNum type="ea1ChtPeriod" startAt="4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列印「社團基本資料卡」，並請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新任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社長及社團指導老師簽名，加蓋社章。</a:t>
            </a:r>
            <a:endParaRPr lang="en" dirty="0" smtClean="0">
              <a:ea typeface="華康鋼筆體W2" panose="03000209000000000000" pitchFamily="65" charset="-120"/>
            </a:endParaRPr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 dirty="0"/>
          </a:p>
        </p:txBody>
      </p:sp>
      <p:pic>
        <p:nvPicPr>
          <p:cNvPr id="5122" name="Picture 2" descr="imag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5426" r="41551" b="11354"/>
          <a:stretch/>
        </p:blipFill>
        <p:spPr bwMode="auto">
          <a:xfrm>
            <a:off x="1922803" y="2844959"/>
            <a:ext cx="4282173" cy="364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五邊形 3"/>
          <p:cNvSpPr/>
          <p:nvPr/>
        </p:nvSpPr>
        <p:spPr>
          <a:xfrm flipH="1">
            <a:off x="5289845" y="3278937"/>
            <a:ext cx="1478422" cy="613161"/>
          </a:xfrm>
          <a:prstGeom prst="homePlat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accent5">
                    <a:lumMod val="75000"/>
                  </a:schemeClr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社長簽名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8497" y="3473866"/>
            <a:ext cx="1931348" cy="255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358497" y="4947974"/>
            <a:ext cx="2068082" cy="2521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844">
            <a:off x="5181284" y="5592056"/>
            <a:ext cx="943115" cy="720013"/>
          </a:xfrm>
          <a:prstGeom prst="rect">
            <a:avLst/>
          </a:prstGeom>
        </p:spPr>
      </p:pic>
      <p:sp>
        <p:nvSpPr>
          <p:cNvPr id="13" name="五邊形 12"/>
          <p:cNvSpPr/>
          <p:nvPr/>
        </p:nvSpPr>
        <p:spPr>
          <a:xfrm flipH="1">
            <a:off x="5476426" y="4703840"/>
            <a:ext cx="2086602" cy="613161"/>
          </a:xfrm>
          <a:prstGeom prst="homePlat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指導老師</a:t>
            </a:r>
            <a:r>
              <a:rPr lang="zh-TW" altLang="en-US" sz="2000" dirty="0" smtClean="0">
                <a:solidFill>
                  <a:schemeClr val="accent5">
                    <a:lumMod val="75000"/>
                  </a:schemeClr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簽名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4" name="五邊形 13"/>
          <p:cNvSpPr/>
          <p:nvPr/>
        </p:nvSpPr>
        <p:spPr>
          <a:xfrm flipH="1">
            <a:off x="6124483" y="5600083"/>
            <a:ext cx="1618007" cy="613161"/>
          </a:xfrm>
          <a:prstGeom prst="homePlat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accent5">
                    <a:lumMod val="75000"/>
                  </a:schemeClr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加蓋社章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08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：完成社團基本資料卡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010389" cy="2588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本次因疫情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影響，於線上申請或紙本交件時，得以指導老師同意信件截圖取代簽名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；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截圖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需有「同意○○社基本資料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卡」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或類似語意文字，並有社團指導老師名字及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信箱。</a:t>
            </a:r>
            <a:endParaRPr lang="en" altLang="zh-TW" dirty="0">
              <a:ea typeface="華康鋼筆體W2" panose="03000209000000000000" pitchFamily="65" charset="-120"/>
            </a:endParaRPr>
          </a:p>
          <a:p>
            <a:pPr marL="358775" indent="-358775"/>
            <a:r>
              <a:rPr lang="zh-TW" altLang="en-US" dirty="0" smtClean="0">
                <a:ea typeface="華康鋼筆體W2" panose="03000209000000000000" pitchFamily="65" charset="-120"/>
              </a:rPr>
              <a:t>另</a:t>
            </a:r>
            <a:r>
              <a:rPr lang="zh-TW" altLang="en-US" dirty="0" smtClean="0">
                <a:ea typeface="華康鋼筆體W2" panose="03000209000000000000" pitchFamily="65" charset="-120"/>
              </a:rPr>
              <a:t>於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月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2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日前</a:t>
            </a:r>
            <a:r>
              <a:rPr lang="zh-TW" altLang="en-US" dirty="0" smtClean="0">
                <a:ea typeface="華康鋼筆體W2" panose="03000209000000000000" pitchFamily="65" charset="-120"/>
              </a:rPr>
              <a:t>進行線上申請之社團，上傳基本資料卡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PDF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檔時</a:t>
            </a:r>
            <a:r>
              <a:rPr lang="zh-TW" altLang="en-US" dirty="0" smtClean="0">
                <a:ea typeface="華康鋼筆體W2" panose="03000209000000000000" pitchFamily="65" charset="-120"/>
              </a:rPr>
              <a:t>，社長簽名及社章得先空白，俟紙本交件時再補；但請務必上傳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社長學生證</a:t>
            </a:r>
            <a:r>
              <a:rPr lang="zh-TW" altLang="en-US" dirty="0" smtClean="0">
                <a:ea typeface="華康鋼筆體W2" panose="03000209000000000000" pitchFamily="65" charset="-120"/>
              </a:rPr>
              <a:t>正面掃描檔或照片檔，以證明資料無誤</a:t>
            </a:r>
            <a:r>
              <a:rPr lang="zh-TW" altLang="en-US" dirty="0">
                <a:ea typeface="華康鋼筆體W2" panose="03000209000000000000" pitchFamily="65" charset="-120"/>
              </a:rPr>
              <a:t>且為社長本人申請</a:t>
            </a:r>
            <a:r>
              <a:rPr lang="zh-TW" altLang="en-US" dirty="0" smtClean="0">
                <a:ea typeface="華康鋼筆體W2" panose="03000209000000000000" pitchFamily="65" charset="-120"/>
              </a:rPr>
              <a:t>。</a:t>
            </a:r>
            <a:endParaRPr lang="en-US" altLang="zh-TW" dirty="0" smtClean="0">
              <a:ea typeface="華康鋼筆體W2" panose="03000209000000000000" pitchFamily="65" charset="-120"/>
            </a:endParaRPr>
          </a:p>
          <a:p>
            <a:pPr marL="0" indent="0">
              <a:buNone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35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STEP2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：完成改選交接紀錄表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15948" lvl="2" indent="-514350">
              <a:spcBef>
                <a:spcPts val="0"/>
              </a:spcBef>
              <a:buFont typeface="+mj-ea"/>
              <a:buAutoNum type="ea1ChtPeriod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確認章程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，本次除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社長選舉為年度制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交接時間於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110-2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學期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之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社團外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，其他社團請填妥並上傳社團改選紀錄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表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請注意，改選連任者雖未更換社長，但仍須繳交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。</a:t>
            </a: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615948" lvl="2" indent="-514350">
              <a:spcBef>
                <a:spcPts val="0"/>
              </a:spcBef>
              <a:buFont typeface="+mj-ea"/>
              <a:buAutoNum type="ea1ChtPeriod"/>
            </a:pP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615948" lvl="2" indent="-514350">
              <a:spcBef>
                <a:spcPts val="0"/>
              </a:spcBef>
              <a:buFont typeface="+mj-ea"/>
              <a:buAutoNum type="ea1ChtPeriod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至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課外活動指導組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網站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/>
            </a:r>
            <a:b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</a:b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https://osa_activity.ntu.edu.tw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/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/>
            </a:r>
            <a:b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</a:b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文件規章→文件下載→二、社團登記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/>
            </a:r>
            <a:b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</a:b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下載「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1-1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學生社團改選交接紀錄表」</a:t>
            </a: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615948" lvl="2" indent="-514350">
              <a:spcBef>
                <a:spcPts val="0"/>
              </a:spcBef>
              <a:buFont typeface="+mj-ea"/>
              <a:buAutoNum type="ea1ChtPeriod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87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2842" r="4948" b="59128"/>
          <a:stretch/>
        </p:blipFill>
        <p:spPr>
          <a:xfrm>
            <a:off x="3381445" y="1655280"/>
            <a:ext cx="5731057" cy="3402875"/>
          </a:xfrm>
          <a:prstGeom prst="rect">
            <a:avLst/>
          </a:prstGeom>
        </p:spPr>
      </p:pic>
      <p:sp>
        <p:nvSpPr>
          <p:cNvPr id="3" name="橢圓形圖說文字 2"/>
          <p:cNvSpPr/>
          <p:nvPr/>
        </p:nvSpPr>
        <p:spPr>
          <a:xfrm>
            <a:off x="9514144" y="1723093"/>
            <a:ext cx="2303060" cy="1543050"/>
          </a:xfrm>
          <a:prstGeom prst="wedgeEllipseCallout">
            <a:avLst>
              <a:gd name="adj1" fmla="val -75280"/>
              <a:gd name="adj2" fmla="val 4926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宗旨須和社團組織章程相同</a:t>
            </a:r>
            <a:endParaRPr lang="zh-TW" altLang="en-US" sz="2800" dirty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213040" y="1890269"/>
            <a:ext cx="2946666" cy="2932898"/>
          </a:xfrm>
          <a:prstGeom prst="wedgeEllipseCallout">
            <a:avLst>
              <a:gd name="adj1" fmla="val 85575"/>
              <a:gd name="adj2" fmla="val -2837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編號及名稱可參看</a:t>
            </a:r>
            <a:r>
              <a:rPr lang="zh-TW" altLang="en-US" sz="2800" dirty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社團資訊系統或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社章</a:t>
            </a:r>
            <a:endParaRPr lang="en-US" altLang="zh-TW" sz="2800" dirty="0" smtClean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>
              <a:lnSpc>
                <a:spcPts val="2600"/>
              </a:lnSpc>
            </a:pPr>
            <a:endParaRPr lang="en-US" altLang="zh-TW" sz="2800" dirty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>
              <a:lnSpc>
                <a:spcPts val="2600"/>
              </a:lnSpc>
            </a:pPr>
            <a:endParaRPr lang="zh-TW" altLang="en-US" sz="2800" dirty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844">
            <a:off x="1013592" y="3695814"/>
            <a:ext cx="1353216" cy="1033100"/>
          </a:xfrm>
          <a:prstGeom prst="ellipse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9220912" y="3688625"/>
            <a:ext cx="2818291" cy="2542908"/>
          </a:xfrm>
          <a:prstGeom prst="wedgeEllipseCallout">
            <a:avLst>
              <a:gd name="adj1" fmla="val -69579"/>
              <a:gd name="adj2" fmla="val -4809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任期可參看社團組織章程，不知道確切創立年或屆數可不填</a:t>
            </a:r>
            <a:endParaRPr lang="zh-TW" altLang="en-US" sz="2800" dirty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3176796" y="5058155"/>
            <a:ext cx="4871103" cy="1748497"/>
          </a:xfrm>
          <a:prstGeom prst="wedgeEllipseCallout">
            <a:avLst>
              <a:gd name="adj1" fmla="val -1354"/>
              <a:gd name="adj2" fmla="val -6515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若無社團組織章程，可詢問課外組輔導</a:t>
            </a:r>
            <a:r>
              <a:rPr lang="zh-TW" altLang="en-US" sz="2800" dirty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人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；另請確認社團印信</a:t>
            </a:r>
            <a:r>
              <a:rPr lang="en-US" altLang="zh-TW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橢圓章</a:t>
            </a:r>
            <a:r>
              <a:rPr lang="en-US" altLang="zh-TW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確實交接</a:t>
            </a:r>
            <a:endParaRPr lang="zh-TW" altLang="en-US" sz="2800" dirty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1312" y="3999432"/>
            <a:ext cx="1333144" cy="2734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290414" y="4294506"/>
            <a:ext cx="683665" cy="2492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5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40747" r="3889" b="14916"/>
          <a:stretch/>
        </p:blipFill>
        <p:spPr>
          <a:xfrm>
            <a:off x="3280484" y="2008263"/>
            <a:ext cx="5631033" cy="3845608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213040" y="1890269"/>
            <a:ext cx="2946666" cy="4341264"/>
          </a:xfrm>
          <a:prstGeom prst="wedgeEllipseCallout">
            <a:avLst>
              <a:gd name="adj1" fmla="val 59474"/>
              <a:gd name="adj2" fmla="val -1671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ts val="2600"/>
              </a:lnSpc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「期間」請</a:t>
            </a:r>
            <a:r>
              <a:rPr lang="zh-TW" altLang="en-US" sz="2800" dirty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寫前任社長任期時間</a:t>
            </a:r>
            <a:endParaRPr lang="en-US" altLang="zh-TW" sz="2800" dirty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514350" indent="-514350">
              <a:lnSpc>
                <a:spcPts val="2600"/>
              </a:lnSpc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存簿及方章請務必確實交接</a:t>
            </a:r>
          </a:p>
        </p:txBody>
      </p:sp>
      <p:sp>
        <p:nvSpPr>
          <p:cNvPr id="5" name="橢圓形圖說文字 4"/>
          <p:cNvSpPr/>
          <p:nvPr/>
        </p:nvSpPr>
        <p:spPr>
          <a:xfrm>
            <a:off x="9084989" y="3841338"/>
            <a:ext cx="2510215" cy="2498486"/>
          </a:xfrm>
          <a:prstGeom prst="wedgeEllipseCallout">
            <a:avLst>
              <a:gd name="adj1" fmla="val -72627"/>
              <a:gd name="adj2" fmla="val -221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學校財產</a:t>
            </a:r>
            <a:r>
              <a:rPr lang="en-US" altLang="zh-TW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有貼條碼者</a:t>
            </a:r>
            <a:r>
              <a:rPr lang="en-US" altLang="zh-TW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請務必確實交接。</a:t>
            </a:r>
            <a:endParaRPr lang="zh-TW" altLang="en-US" sz="2800" dirty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9258461" y="1075438"/>
            <a:ext cx="2510215" cy="2498486"/>
          </a:xfrm>
          <a:prstGeom prst="wedgeEllipseCallout">
            <a:avLst>
              <a:gd name="adj1" fmla="val -154589"/>
              <a:gd name="adj2" fmla="val 5052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請於繳交前驗算，確認經費加總是否正確。</a:t>
            </a:r>
            <a:endParaRPr lang="zh-TW" altLang="en-US" sz="2800" dirty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587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 b="25109"/>
          <a:stretch/>
        </p:blipFill>
        <p:spPr>
          <a:xfrm>
            <a:off x="1158753" y="1807000"/>
            <a:ext cx="4849565" cy="4648912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6836635" y="1883041"/>
            <a:ext cx="4127619" cy="4572871"/>
          </a:xfrm>
          <a:prstGeom prst="wedgeRoundRectCallout">
            <a:avLst>
              <a:gd name="adj1" fmla="val -75698"/>
              <a:gd name="adj2" fmla="val 168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請各社團依據組織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章程，召開社員大會或進行改選。</a:t>
            </a:r>
            <a:endParaRPr lang="en-US" altLang="zh-TW" sz="2800" dirty="0">
              <a:solidFill>
                <a:schemeClr val="tx1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今年因疫情影響，請盡量改用線上會議</a:t>
            </a:r>
            <a:r>
              <a:rPr lang="en-US" altLang="zh-TW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投票</a:t>
            </a:r>
            <a:r>
              <a:rPr lang="en-US" altLang="zh-TW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選出新任社長，並據實寫出會議時間、地點</a:t>
            </a:r>
            <a:r>
              <a:rPr lang="en-US" altLang="zh-TW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召開方式</a:t>
            </a:r>
            <a:r>
              <a:rPr lang="en-US" altLang="zh-TW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、得票數及選舉結果。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2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STEP2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改選交接紀錄表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010389" cy="2588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本次因疫情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影響，於線上申請或紙本交件時，得以指導老師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(/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前任社長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同意信件截圖取代簽名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；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截圖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需有「同意○○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社改選交接紀錄表」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或類似語意文字，並有社團指導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老師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(/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前任社長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名字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及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信箱。</a:t>
            </a:r>
            <a:endParaRPr lang="en" altLang="zh-TW" dirty="0">
              <a:ea typeface="華康鋼筆體W2" panose="03000209000000000000" pitchFamily="65" charset="-120"/>
            </a:endParaRPr>
          </a:p>
          <a:p>
            <a:pPr marL="358775" indent="-358775"/>
            <a:r>
              <a:rPr lang="zh-TW" altLang="en-US" dirty="0" smtClean="0">
                <a:ea typeface="華康鋼筆體W2" panose="03000209000000000000" pitchFamily="65" charset="-120"/>
              </a:rPr>
              <a:t>另</a:t>
            </a:r>
            <a:r>
              <a:rPr lang="zh-TW" altLang="en-US" dirty="0" smtClean="0">
                <a:ea typeface="華康鋼筆體W2" panose="03000209000000000000" pitchFamily="65" charset="-120"/>
              </a:rPr>
              <a:t>於進行</a:t>
            </a:r>
            <a:r>
              <a:rPr lang="zh-TW" altLang="en-US" dirty="0" smtClean="0">
                <a:ea typeface="華康鋼筆體W2" panose="03000209000000000000" pitchFamily="65" charset="-120"/>
              </a:rPr>
              <a:t>線上申請之社團，上傳改選交接紀錄表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PDF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檔時</a:t>
            </a:r>
            <a:r>
              <a:rPr lang="zh-TW" altLang="en-US" dirty="0" smtClean="0">
                <a:ea typeface="華康鋼筆體W2" panose="03000209000000000000" pitchFamily="65" charset="-120"/>
              </a:rPr>
              <a:t>，社長簽名及社章得先空白，俟紙本交件時再補。</a:t>
            </a:r>
            <a:endParaRPr lang="en-US" altLang="zh-TW" dirty="0" smtClean="0">
              <a:ea typeface="華康鋼筆體W2" panose="03000209000000000000" pitchFamily="65" charset="-120"/>
            </a:endParaRPr>
          </a:p>
          <a:p>
            <a:pPr marL="0" indent="0">
              <a:buNone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9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STEP3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Google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表單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線上登記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請至網路表單進行填報</a:t>
            </a:r>
            <a:r>
              <a:rPr 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https</a:t>
            </a:r>
            <a:r>
              <a:rPr lang="en-US" dirty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://</a:t>
            </a:r>
            <a:r>
              <a:rPr 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forms.gle/mLokTBdxBzjJfaM86</a:t>
            </a:r>
            <a:endParaRPr lang="en-US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68360" lvl="1" indent="-358775">
              <a:buFont typeface="Wingdings 2" panose="05020102010507070707" pitchFamily="18" charset="2"/>
              <a:buChar char="Ø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表單將於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6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月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28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日上午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時開啟</a:t>
            </a: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68360" lvl="1" indent="-358775">
              <a:buFont typeface="Wingdings 2" panose="05020102010507070707" pitchFamily="18" charset="2"/>
              <a:buChar char="Ø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社團名稱及編號可參看社章或社團資訊系統。</a:t>
            </a: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68360" lvl="1" indent="-358775">
              <a:buFont typeface="Wingdings 2" panose="05020102010507070707" pitchFamily="18" charset="2"/>
              <a:buChar char="Ø"/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選擇是否已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完成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改選，倘未完成，請上傳選舉延期公告截圖，以確認向社員公告相關資訊。</a:t>
            </a: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609585" lvl="1" indent="0">
              <a:buNone/>
            </a:pP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68360" lvl="1" indent="-358775">
              <a:buFont typeface="Wingdings 2" panose="05020102010507070707" pitchFamily="18" charset="2"/>
              <a:buChar char="Ø"/>
            </a:pPr>
            <a:endParaRPr lang="en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227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STEP3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Google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表單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線上登記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請至網路表單進行填報</a:t>
            </a:r>
            <a:r>
              <a:rPr 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https</a:t>
            </a:r>
            <a:r>
              <a:rPr lang="en-US" dirty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://</a:t>
            </a:r>
            <a:r>
              <a:rPr 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forms.gle/mLokTBdxBzjJfaM86</a:t>
            </a:r>
            <a:endParaRPr lang="en-US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68360" lvl="1" indent="-358775">
              <a:buFont typeface="Wingdings 2" panose="05020102010507070707" pitchFamily="18" charset="2"/>
              <a:buChar char="Ø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上傳以下資料，檔名請加入社團名稱，並敘明檔案內容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如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「○○社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-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基本資料卡」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</a:p>
          <a:p>
            <a:pPr marL="900113" lvl="2" indent="-357188">
              <a:buFont typeface="+mj-lt"/>
              <a:buAutoNum type="arabicPeriod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基本資料卡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PDF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檔</a:t>
            </a: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00113" lvl="2" indent="-357188">
              <a:buFont typeface="+mj-lt"/>
              <a:buAutoNum type="arabicPeriod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老師同意信件截圖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圖片檔或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PDF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檔，截圖需有「同意○○社基本資料卡及改選紀錄表」或類似語意文字，並有社團指導老師名字及信箱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00113" lvl="2" indent="-357188">
              <a:buFont typeface="+mj-lt"/>
              <a:buAutoNum type="arabicPeriod"/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改選紀錄表及前任社長同意信件截圖</a:t>
            </a: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68360" lvl="1" indent="-358775">
              <a:buFont typeface="Wingdings 2" panose="05020102010507070707" pitchFamily="18" charset="2"/>
              <a:buChar char="Ø"/>
            </a:pPr>
            <a:endParaRPr lang="en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817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群組 233"/>
          <p:cNvGrpSpPr/>
          <p:nvPr/>
        </p:nvGrpSpPr>
        <p:grpSpPr>
          <a:xfrm>
            <a:off x="382463" y="-44405"/>
            <a:ext cx="315873" cy="1307858"/>
            <a:chOff x="488717" y="-99509"/>
            <a:chExt cx="439174" cy="1818379"/>
          </a:xfrm>
        </p:grpSpPr>
        <p:sp>
          <p:nvSpPr>
            <p:cNvPr id="99" name="Google Shape;1107;p10"/>
            <p:cNvSpPr/>
            <p:nvPr/>
          </p:nvSpPr>
          <p:spPr>
            <a:xfrm>
              <a:off x="488717" y="948206"/>
              <a:ext cx="439174" cy="770664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108;p10"/>
            <p:cNvSpPr/>
            <p:nvPr/>
          </p:nvSpPr>
          <p:spPr>
            <a:xfrm>
              <a:off x="700144" y="-99509"/>
              <a:ext cx="45719" cy="113847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109;p10"/>
          <p:cNvGrpSpPr/>
          <p:nvPr/>
        </p:nvGrpSpPr>
        <p:grpSpPr>
          <a:xfrm>
            <a:off x="86417" y="-3770"/>
            <a:ext cx="184129" cy="2243545"/>
            <a:chOff x="7883572" y="308161"/>
            <a:chExt cx="288375" cy="3513742"/>
          </a:xfrm>
        </p:grpSpPr>
        <p:sp>
          <p:nvSpPr>
            <p:cNvPr id="97" name="Google Shape;1110;p10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111;p10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112;p10"/>
          <p:cNvGrpSpPr/>
          <p:nvPr/>
        </p:nvGrpSpPr>
        <p:grpSpPr>
          <a:xfrm>
            <a:off x="991953" y="140518"/>
            <a:ext cx="230791" cy="243118"/>
            <a:chOff x="3770248" y="2527300"/>
            <a:chExt cx="180404" cy="190055"/>
          </a:xfrm>
        </p:grpSpPr>
        <p:sp>
          <p:nvSpPr>
            <p:cNvPr id="93" name="Google Shape;1113;p10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114;p10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115;p10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116;p10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1117;p10"/>
          <p:cNvGrpSpPr/>
          <p:nvPr/>
        </p:nvGrpSpPr>
        <p:grpSpPr>
          <a:xfrm>
            <a:off x="10558717" y="657912"/>
            <a:ext cx="230809" cy="243156"/>
            <a:chOff x="3770248" y="2527300"/>
            <a:chExt cx="180404" cy="190055"/>
          </a:xfrm>
        </p:grpSpPr>
        <p:sp>
          <p:nvSpPr>
            <p:cNvPr id="89" name="Google Shape;1118;p10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119;p10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120;p10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121;p10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1122;p10"/>
          <p:cNvGrpSpPr/>
          <p:nvPr/>
        </p:nvGrpSpPr>
        <p:grpSpPr>
          <a:xfrm rot="5400000">
            <a:off x="11890772" y="481118"/>
            <a:ext cx="201871" cy="231166"/>
            <a:chOff x="3462796" y="2555878"/>
            <a:chExt cx="157798" cy="180711"/>
          </a:xfrm>
        </p:grpSpPr>
        <p:sp>
          <p:nvSpPr>
            <p:cNvPr id="83" name="Google Shape;1123;p10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124;p10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125;p10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126;p10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127;p10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128;p10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129;p10"/>
          <p:cNvGrpSpPr/>
          <p:nvPr/>
        </p:nvGrpSpPr>
        <p:grpSpPr>
          <a:xfrm rot="18900000">
            <a:off x="801960" y="1213505"/>
            <a:ext cx="169840" cy="178926"/>
            <a:chOff x="3770248" y="2527300"/>
            <a:chExt cx="180404" cy="190055"/>
          </a:xfrm>
        </p:grpSpPr>
        <p:sp>
          <p:nvSpPr>
            <p:cNvPr id="79" name="Google Shape;1130;p10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131;p10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132;p10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133;p10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1134;p10"/>
          <p:cNvGrpSpPr/>
          <p:nvPr/>
        </p:nvGrpSpPr>
        <p:grpSpPr>
          <a:xfrm>
            <a:off x="448733" y="-11151"/>
            <a:ext cx="714286" cy="1207449"/>
            <a:chOff x="2484475" y="1329455"/>
            <a:chExt cx="1046700" cy="1769370"/>
          </a:xfrm>
        </p:grpSpPr>
        <p:sp>
          <p:nvSpPr>
            <p:cNvPr id="70" name="Google Shape;1135;p10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36;p10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1137;p10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74" name="Google Shape;1138;p10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6" name="Google Shape;1139;p10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1140;p10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1141;p10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" name="Google Shape;1142;p10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1143;p10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" name="Google Shape;1144;p10"/>
          <p:cNvGrpSpPr/>
          <p:nvPr/>
        </p:nvGrpSpPr>
        <p:grpSpPr>
          <a:xfrm>
            <a:off x="10819674" y="-11151"/>
            <a:ext cx="486575" cy="1507998"/>
            <a:chOff x="3961868" y="-891976"/>
            <a:chExt cx="905291" cy="2805686"/>
          </a:xfrm>
        </p:grpSpPr>
        <p:grpSp>
          <p:nvGrpSpPr>
            <p:cNvPr id="58" name="Google Shape;1145;p10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68" name="Google Shape;1146;p10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147;p10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1148;p10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60" name="Google Shape;1149;p10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63" name="Google Shape;1150;p10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65" name="Google Shape;1151;p10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1152;p10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1153;p10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4" name="Google Shape;1154;p10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" name="Google Shape;1155;p10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" name="Google Shape;1156;p10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" name="Google Shape;1157;p10"/>
          <p:cNvGrpSpPr/>
          <p:nvPr/>
        </p:nvGrpSpPr>
        <p:grpSpPr>
          <a:xfrm>
            <a:off x="11238033" y="0"/>
            <a:ext cx="250330" cy="934746"/>
            <a:chOff x="5194218" y="-536312"/>
            <a:chExt cx="522827" cy="1952267"/>
          </a:xfrm>
        </p:grpSpPr>
        <p:grpSp>
          <p:nvGrpSpPr>
            <p:cNvPr id="47" name="Google Shape;1158;p10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56" name="Google Shape;1159;p10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60;p10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1161;p10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49" name="Google Shape;1162;p10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51" name="Google Shape;1163;p10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53" name="Google Shape;1164;p10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1165;p10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1166;p10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2" name="Google Shape;1167;p10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" name="Google Shape;1168;p10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" name="Google Shape;1169;p10"/>
          <p:cNvGrpSpPr/>
          <p:nvPr/>
        </p:nvGrpSpPr>
        <p:grpSpPr>
          <a:xfrm>
            <a:off x="112386" y="-5834"/>
            <a:ext cx="527039" cy="2908055"/>
            <a:chOff x="7824797" y="-1724181"/>
            <a:chExt cx="860597" cy="4748536"/>
          </a:xfrm>
        </p:grpSpPr>
        <p:grpSp>
          <p:nvGrpSpPr>
            <p:cNvPr id="35" name="Google Shape;1170;p10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45" name="Google Shape;1171;p10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72;p10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1173;p10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37" name="Google Shape;1174;p10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40" name="Google Shape;1175;p10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42" name="Google Shape;1176;p10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1177;p10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1178;p10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" name="Google Shape;1179;p10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" name="Google Shape;1180;p10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" name="Google Shape;1181;p10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" name="Google Shape;1182;p10"/>
          <p:cNvGrpSpPr/>
          <p:nvPr/>
        </p:nvGrpSpPr>
        <p:grpSpPr>
          <a:xfrm>
            <a:off x="11589394" y="-20180"/>
            <a:ext cx="579220" cy="2296025"/>
            <a:chOff x="1192601" y="-1724180"/>
            <a:chExt cx="1046700" cy="4149108"/>
          </a:xfrm>
        </p:grpSpPr>
        <p:grpSp>
          <p:nvGrpSpPr>
            <p:cNvPr id="23" name="Google Shape;1183;p10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33" name="Google Shape;1184;p10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85;p10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1186;p10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5" name="Google Shape;1187;p10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" name="Google Shape;1188;p10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9" name="Google Shape;1189;p10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1190;p10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1191;p10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1192;p10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" name="Google Shape;1193;p10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1194;p10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" name="Google Shape;1195;p10"/>
          <p:cNvGrpSpPr/>
          <p:nvPr/>
        </p:nvGrpSpPr>
        <p:grpSpPr>
          <a:xfrm>
            <a:off x="11266595" y="1685846"/>
            <a:ext cx="148551" cy="170121"/>
            <a:chOff x="3462796" y="2555878"/>
            <a:chExt cx="157798" cy="180711"/>
          </a:xfrm>
        </p:grpSpPr>
        <p:sp>
          <p:nvSpPr>
            <p:cNvPr id="17" name="Google Shape;1196;p10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97;p10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98;p10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99;p10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00;p10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01;p10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 dirty="0"/>
          </a:p>
        </p:txBody>
      </p:sp>
      <p:grpSp>
        <p:nvGrpSpPr>
          <p:cNvPr id="239" name="群組 238"/>
          <p:cNvGrpSpPr/>
          <p:nvPr/>
        </p:nvGrpSpPr>
        <p:grpSpPr>
          <a:xfrm>
            <a:off x="11562521" y="-31782"/>
            <a:ext cx="225102" cy="1597982"/>
            <a:chOff x="11368171" y="-12564"/>
            <a:chExt cx="439174" cy="3117664"/>
          </a:xfrm>
        </p:grpSpPr>
        <p:sp>
          <p:nvSpPr>
            <p:cNvPr id="222" name="Google Shape;1107;p10"/>
            <p:cNvSpPr/>
            <p:nvPr/>
          </p:nvSpPr>
          <p:spPr>
            <a:xfrm>
              <a:off x="11368171" y="2334436"/>
              <a:ext cx="439174" cy="770664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1108;p10"/>
            <p:cNvSpPr/>
            <p:nvPr/>
          </p:nvSpPr>
          <p:spPr>
            <a:xfrm>
              <a:off x="11572344" y="-12564"/>
              <a:ext cx="45719" cy="245234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群組 237"/>
          <p:cNvGrpSpPr/>
          <p:nvPr/>
        </p:nvGrpSpPr>
        <p:grpSpPr>
          <a:xfrm flipH="1">
            <a:off x="10809607" y="-29255"/>
            <a:ext cx="248213" cy="1070611"/>
            <a:chOff x="10651776" y="-28736"/>
            <a:chExt cx="448629" cy="1935057"/>
          </a:xfrm>
        </p:grpSpPr>
        <p:sp>
          <p:nvSpPr>
            <p:cNvPr id="236" name="Google Shape;1101;p10"/>
            <p:cNvSpPr/>
            <p:nvPr/>
          </p:nvSpPr>
          <p:spPr>
            <a:xfrm>
              <a:off x="10651776" y="1313511"/>
              <a:ext cx="448629" cy="592810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1102;p10"/>
            <p:cNvSpPr/>
            <p:nvPr/>
          </p:nvSpPr>
          <p:spPr>
            <a:xfrm>
              <a:off x="10853596" y="-28736"/>
              <a:ext cx="45719" cy="135158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五邊形 105"/>
          <p:cNvSpPr/>
          <p:nvPr/>
        </p:nvSpPr>
        <p:spPr>
          <a:xfrm>
            <a:off x="634701" y="1918485"/>
            <a:ext cx="546376" cy="3120041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表單線上登記</a:t>
            </a:r>
            <a:endParaRPr lang="zh-TW" altLang="en-US" sz="2800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07" name="五邊形 106"/>
          <p:cNvSpPr/>
          <p:nvPr/>
        </p:nvSpPr>
        <p:spPr>
          <a:xfrm>
            <a:off x="1573141" y="1918485"/>
            <a:ext cx="555810" cy="3120041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課外組審核</a:t>
            </a:r>
          </a:p>
        </p:txBody>
      </p:sp>
      <p:sp>
        <p:nvSpPr>
          <p:cNvPr id="108" name="五邊形 107"/>
          <p:cNvSpPr/>
          <p:nvPr/>
        </p:nvSpPr>
        <p:spPr>
          <a:xfrm>
            <a:off x="2819500" y="1924641"/>
            <a:ext cx="779249" cy="1551426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資料完整</a:t>
            </a:r>
          </a:p>
        </p:txBody>
      </p:sp>
      <p:sp>
        <p:nvSpPr>
          <p:cNvPr id="109" name="五邊形 108"/>
          <p:cNvSpPr/>
          <p:nvPr/>
        </p:nvSpPr>
        <p:spPr>
          <a:xfrm>
            <a:off x="2516924" y="3532547"/>
            <a:ext cx="539914" cy="1497187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資料不齊</a:t>
            </a:r>
          </a:p>
        </p:txBody>
      </p:sp>
      <p:sp>
        <p:nvSpPr>
          <p:cNvPr id="110" name="五邊形 109"/>
          <p:cNvSpPr/>
          <p:nvPr/>
        </p:nvSpPr>
        <p:spPr>
          <a:xfrm>
            <a:off x="8451148" y="1880367"/>
            <a:ext cx="508406" cy="4472363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至課外組紙本交件</a:t>
            </a:r>
            <a:endParaRPr lang="zh-TW" altLang="en-US" sz="2800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12" name="五邊形 111"/>
          <p:cNvSpPr/>
          <p:nvPr/>
        </p:nvSpPr>
        <p:spPr>
          <a:xfrm>
            <a:off x="3444811" y="3532547"/>
            <a:ext cx="502057" cy="805973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補件</a:t>
            </a:r>
          </a:p>
        </p:txBody>
      </p:sp>
      <p:sp>
        <p:nvSpPr>
          <p:cNvPr id="113" name="五邊形 112"/>
          <p:cNvSpPr/>
          <p:nvPr/>
        </p:nvSpPr>
        <p:spPr>
          <a:xfrm>
            <a:off x="3446202" y="4402513"/>
            <a:ext cx="503054" cy="1207261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未補件</a:t>
            </a:r>
          </a:p>
        </p:txBody>
      </p:sp>
      <p:sp>
        <p:nvSpPr>
          <p:cNvPr id="115" name="向右箭號 114"/>
          <p:cNvSpPr/>
          <p:nvPr/>
        </p:nvSpPr>
        <p:spPr>
          <a:xfrm>
            <a:off x="1177611" y="3287337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" name="五邊形 224"/>
          <p:cNvSpPr/>
          <p:nvPr/>
        </p:nvSpPr>
        <p:spPr>
          <a:xfrm>
            <a:off x="2526725" y="1918485"/>
            <a:ext cx="1393177" cy="1546603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zh-TW" altLang="en-US" sz="3200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226" name="五邊形 225"/>
          <p:cNvSpPr/>
          <p:nvPr/>
        </p:nvSpPr>
        <p:spPr>
          <a:xfrm>
            <a:off x="4330512" y="1880368"/>
            <a:ext cx="3743036" cy="2466944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altLang="zh-TW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en-US" altLang="zh-TW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/12</a:t>
            </a:r>
            <a:r>
              <a:rPr lang="zh-TW" altLang="en-US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前完成</a:t>
            </a:r>
            <a:r>
              <a:rPr lang="zh-TW" altLang="en-US" sz="2400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線上</a:t>
            </a:r>
            <a:r>
              <a:rPr lang="zh-TW" altLang="en-US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登記，系統</a:t>
            </a:r>
            <a:r>
              <a:rPr lang="zh-TW" altLang="en-US" sz="2400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暫時</a:t>
            </a:r>
            <a:r>
              <a:rPr lang="zh-TW" altLang="en-US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改為已登記：</a:t>
            </a:r>
            <a:endParaRPr lang="en-US" altLang="zh-TW" sz="2400" u="sng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273050" indent="-273050">
              <a:lnSpc>
                <a:spcPts val="2500"/>
              </a:lnSpc>
              <a:buFont typeface="Wingdings 2" panose="05020102010507070707" pitchFamily="18" charset="2"/>
              <a:buChar char=""/>
            </a:pPr>
            <a:r>
              <a:rPr lang="zh-TW" altLang="en-US" sz="20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可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申請</a:t>
            </a:r>
            <a:r>
              <a:rPr lang="en-US" altLang="zh-TW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固定排練場地、小福鹿鳴攤位協調會、</a:t>
            </a:r>
            <a:r>
              <a:rPr lang="en-US" altLang="zh-TW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10/24(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含</a:t>
            </a:r>
            <a:r>
              <a:rPr lang="en-US" altLang="zh-TW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前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活動。</a:t>
            </a:r>
            <a:endParaRPr lang="en-US" altLang="zh-TW" sz="20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273050" indent="-273050">
              <a:lnSpc>
                <a:spcPts val="2500"/>
              </a:lnSpc>
              <a:buFont typeface="Wingdings 2" panose="05020102010507070707" pitchFamily="18" charset="2"/>
              <a:buChar char=""/>
            </a:pPr>
            <a:r>
              <a:rPr lang="zh-TW" altLang="en-US" sz="20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具</a:t>
            </a:r>
            <a:r>
              <a:rPr lang="en-US" altLang="zh-TW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社團代表三合一選舉資格</a:t>
            </a:r>
            <a:r>
              <a:rPr lang="en-US" altLang="zh-TW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但須完成紙本交件</a:t>
            </a:r>
            <a:r>
              <a:rPr lang="en-US" altLang="zh-TW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。</a:t>
            </a:r>
            <a:endParaRPr lang="en-US" altLang="zh-TW" sz="20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229" name="五邊形 228"/>
          <p:cNvSpPr/>
          <p:nvPr/>
        </p:nvSpPr>
        <p:spPr>
          <a:xfrm>
            <a:off x="4342474" y="4498946"/>
            <a:ext cx="3719112" cy="1853785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altLang="zh-TW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en-US" altLang="zh-TW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/5</a:t>
            </a:r>
            <a:r>
              <a:rPr lang="zh-TW" altLang="en-US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仍</a:t>
            </a:r>
            <a:r>
              <a:rPr lang="zh-TW" altLang="en-US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未完成</a:t>
            </a:r>
            <a:r>
              <a:rPr lang="zh-TW" altLang="en-US" sz="2400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線上</a:t>
            </a:r>
            <a:r>
              <a:rPr lang="zh-TW" altLang="en-US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登記：</a:t>
            </a:r>
            <a:endParaRPr lang="en-US" altLang="zh-TW" sz="2400" u="sng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273050" indent="-273050">
              <a:lnSpc>
                <a:spcPts val="2500"/>
              </a:lnSpc>
              <a:buFont typeface="Wingdings 2" panose="05020102010507070707" pitchFamily="18" charset="2"/>
              <a:buChar char=""/>
            </a:pP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不</a:t>
            </a:r>
            <a:r>
              <a:rPr lang="zh-TW" altLang="en-US" sz="20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得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參加</a:t>
            </a:r>
            <a:r>
              <a:rPr lang="en-US" altLang="zh-TW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學年度社團代表三合一選舉。</a:t>
            </a:r>
            <a:endParaRPr lang="en-US" altLang="zh-TW" sz="20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273050" indent="-273050">
              <a:lnSpc>
                <a:spcPts val="2500"/>
              </a:lnSpc>
              <a:buFont typeface="Wingdings 2" panose="05020102010507070707" pitchFamily="18" charset="2"/>
              <a:buChar char=""/>
            </a:pPr>
            <a:r>
              <a:rPr lang="zh-TW" altLang="en-US" sz="20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繳交紙本資料後才可進行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活動及場地申請。</a:t>
            </a:r>
            <a:endParaRPr lang="en-US" altLang="zh-TW" sz="20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230" name="五邊形 229"/>
          <p:cNvSpPr/>
          <p:nvPr/>
        </p:nvSpPr>
        <p:spPr>
          <a:xfrm>
            <a:off x="619878" y="5117138"/>
            <a:ext cx="539454" cy="1235592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未登記</a:t>
            </a:r>
            <a:endParaRPr lang="zh-TW" altLang="en-US" sz="2800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242" name="五邊形 241"/>
          <p:cNvSpPr/>
          <p:nvPr/>
        </p:nvSpPr>
        <p:spPr>
          <a:xfrm>
            <a:off x="9339507" y="4498946"/>
            <a:ext cx="2208744" cy="1802764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altLang="zh-TW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10/22</a:t>
            </a:r>
            <a:r>
              <a:rPr lang="zh-TW" altLang="en-US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後未</a:t>
            </a:r>
            <a:r>
              <a:rPr lang="zh-TW" altLang="en-US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繳交者視為本學期未登記，不得申請場地、活動及經費</a:t>
            </a:r>
            <a:endParaRPr lang="en-US" altLang="zh-TW" sz="20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245" name="向右箭號 244"/>
          <p:cNvSpPr/>
          <p:nvPr/>
        </p:nvSpPr>
        <p:spPr>
          <a:xfrm>
            <a:off x="2130108" y="2507756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6" name="向右箭號 245"/>
          <p:cNvSpPr/>
          <p:nvPr/>
        </p:nvSpPr>
        <p:spPr>
          <a:xfrm>
            <a:off x="2124248" y="4066924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7" name="向右箭號 246"/>
          <p:cNvSpPr/>
          <p:nvPr/>
        </p:nvSpPr>
        <p:spPr>
          <a:xfrm>
            <a:off x="3059167" y="3709374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8" name="向右箭號 247"/>
          <p:cNvSpPr/>
          <p:nvPr/>
        </p:nvSpPr>
        <p:spPr>
          <a:xfrm>
            <a:off x="3062103" y="4406895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9" name="向右箭號 248"/>
          <p:cNvSpPr/>
          <p:nvPr/>
        </p:nvSpPr>
        <p:spPr>
          <a:xfrm>
            <a:off x="1160029" y="5793153"/>
            <a:ext cx="3177497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0" name="向右箭號 249"/>
          <p:cNvSpPr/>
          <p:nvPr/>
        </p:nvSpPr>
        <p:spPr>
          <a:xfrm>
            <a:off x="3920816" y="2504822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1" name="向右箭號 250"/>
          <p:cNvSpPr/>
          <p:nvPr/>
        </p:nvSpPr>
        <p:spPr>
          <a:xfrm>
            <a:off x="3947188" y="3709374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2" name="向右箭號 251"/>
          <p:cNvSpPr/>
          <p:nvPr/>
        </p:nvSpPr>
        <p:spPr>
          <a:xfrm>
            <a:off x="3947190" y="4817204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3" name="向右箭號 252"/>
          <p:cNvSpPr/>
          <p:nvPr/>
        </p:nvSpPr>
        <p:spPr>
          <a:xfrm>
            <a:off x="8070778" y="2918067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4" name="向右箭號 253"/>
          <p:cNvSpPr/>
          <p:nvPr/>
        </p:nvSpPr>
        <p:spPr>
          <a:xfrm>
            <a:off x="8061987" y="5221652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5" name="向右箭號 254"/>
          <p:cNvSpPr/>
          <p:nvPr/>
        </p:nvSpPr>
        <p:spPr>
          <a:xfrm>
            <a:off x="8961734" y="2912201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6" name="五邊形 255"/>
          <p:cNvSpPr/>
          <p:nvPr/>
        </p:nvSpPr>
        <p:spPr>
          <a:xfrm>
            <a:off x="9348105" y="1866154"/>
            <a:ext cx="2200146" cy="2466944"/>
          </a:xfrm>
          <a:prstGeom prst="homePlate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zh-TW" altLang="en-US" sz="24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完成即為本學期已登記社團</a:t>
            </a:r>
            <a:endParaRPr lang="en-US" altLang="zh-TW" sz="2400" u="sng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273050" indent="-273050">
              <a:lnSpc>
                <a:spcPts val="2500"/>
              </a:lnSpc>
              <a:buFont typeface="Wingdings 2" panose="05020102010507070707" pitchFamily="18" charset="2"/>
              <a:buChar char=""/>
            </a:pPr>
            <a:r>
              <a:rPr lang="en-US" altLang="zh-TW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en-US" altLang="zh-TW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/5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前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完成線上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登記可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參與三合一</a:t>
            </a:r>
            <a:r>
              <a:rPr lang="zh-TW" altLang="en-US" sz="20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選舉</a:t>
            </a:r>
            <a:r>
              <a:rPr lang="zh-TW" altLang="en-US" sz="20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投票</a:t>
            </a:r>
            <a:endParaRPr lang="en-US" altLang="zh-TW" sz="20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257" name="向右箭號 256"/>
          <p:cNvSpPr/>
          <p:nvPr/>
        </p:nvSpPr>
        <p:spPr>
          <a:xfrm>
            <a:off x="8964667" y="5209921"/>
            <a:ext cx="374464" cy="39851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8" name="標題 1"/>
          <p:cNvSpPr txBox="1">
            <a:spLocks/>
          </p:cNvSpPr>
          <p:nvPr/>
        </p:nvSpPr>
        <p:spPr>
          <a:xfrm>
            <a:off x="2132135" y="584930"/>
            <a:ext cx="7927731" cy="727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社團基本資料登記流程圖</a:t>
            </a:r>
            <a:endParaRPr lang="zh-TW" altLang="en-US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8853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STEP3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Google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表單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線上登記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請至網路表單進行填報</a:t>
            </a:r>
            <a:r>
              <a:rPr 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https</a:t>
            </a:r>
            <a:r>
              <a:rPr lang="en-US" dirty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://</a:t>
            </a:r>
            <a:r>
              <a:rPr 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forms.gle/mLokTBdxBzjJfaM86</a:t>
            </a:r>
            <a:endParaRPr lang="en-US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68360" lvl="1" indent="-358775">
              <a:buFont typeface="Wingdings 2" panose="05020102010507070707" pitchFamily="18" charset="2"/>
              <a:buChar char="Ø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社長姓名、學號、信箱、手機號碼請填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社長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尚未完成改選者請先填舊任社長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資料，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並請上傳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社長學生證掃描檔或照片檔。</a:t>
            </a:r>
            <a:endParaRPr lang="en-US" altLang="zh-TW" sz="2800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68360" lvl="1" indent="-358775">
              <a:buFont typeface="Wingdings 2" panose="05020102010507070707" pitchFamily="18" charset="2"/>
              <a:buChar char="Ø"/>
            </a:pP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968360" lvl="1" indent="-358775">
              <a:buFont typeface="Wingdings 2" panose="05020102010507070707" pitchFamily="18" charset="2"/>
              <a:buChar char="Ø"/>
            </a:pPr>
            <a:endParaRPr lang="en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683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STEP3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Google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表單線上登記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010389" cy="2588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輔導人收到表單後，將於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3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個工作天內進行審核，倘確認通過後將於社團資訊系統</a:t>
            </a:r>
            <a:r>
              <a:rPr lang="zh-TW" altLang="en-US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「暫時」改為已登記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，社團可自行登入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確認；若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須補件，社團輔導人將寄信予新任社長填寫之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email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請求補件或重新填寫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。</a:t>
            </a:r>
            <a:endParaRPr lang="en-US" altLang="zh-TW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358775" indent="-358775"/>
            <a:endParaRPr lang="en-US" altLang="zh-TW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358775" indent="-358775"/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完成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後，社團得申請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固定排練場地、小福鹿鳴攤位場地或申請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介於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8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月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日至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月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5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日前之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活動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活動是否核准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辦理視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當時疫情規範而定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，並於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月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6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日確認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完成後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，具社團代表三合一選舉之參選及投票資格。</a:t>
            </a:r>
            <a:endParaRPr lang="en-US" altLang="zh-TW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358775" indent="-358775"/>
            <a:endParaRPr lang="en-US" altLang="zh-TW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358775" indent="-358775"/>
            <a:endParaRPr lang="en-US" altLang="zh-TW" dirty="0" smtClean="0">
              <a:ea typeface="華康鋼筆體W2" panose="03000209000000000000" pitchFamily="65" charset="-120"/>
            </a:endParaRPr>
          </a:p>
          <a:p>
            <a:pPr marL="0" indent="0">
              <a:buNone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6514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STEP4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紙本交件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010389" cy="2588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完成線上申請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後，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將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社團基本資料卡列印出來由新任社長簽名並加蓋社章，併同指導老師同意信件截圖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及社團改選紀錄表和前任社長同意信件截圖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等紙本交至課外活動指導組，才算完成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社團登記，社團資訊系統之社團狀態將改為「已登記」。</a:t>
            </a:r>
          </a:p>
          <a:p>
            <a:pPr marL="358775" indent="-358775"/>
            <a:endParaRPr lang="en-US" altLang="zh-TW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358775" indent="-358775"/>
            <a:endParaRPr lang="en-US" altLang="zh-TW" dirty="0" smtClean="0">
              <a:ea typeface="華康鋼筆體W2" panose="03000209000000000000" pitchFamily="65" charset="-120"/>
            </a:endParaRPr>
          </a:p>
          <a:p>
            <a:pPr marL="0" indent="0">
              <a:buNone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85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STEP4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紙本交件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010389" cy="2588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社團務必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於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月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22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日前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完成線上及紙本登記，課外活動指導組將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於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月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25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日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清查，倘於社團未完成基本資料申請之狀況下，課外組得不同意或回溯撤回社團活動及場地申請，並將社團資訊系統改為未登記狀態。</a:t>
            </a:r>
          </a:p>
          <a:p>
            <a:pPr marL="358775" indent="-358775"/>
            <a:endParaRPr lang="en-US" altLang="zh-TW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358775" indent="-358775"/>
            <a:endParaRPr lang="en-US" altLang="zh-TW" dirty="0" smtClean="0">
              <a:ea typeface="華康鋼筆體W2" panose="03000209000000000000" pitchFamily="65" charset="-120"/>
            </a:endParaRPr>
          </a:p>
          <a:p>
            <a:pPr marL="0" indent="0">
              <a:buNone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622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STEP4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紙本交件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010389" cy="2588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倘社團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於欲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直接繳交紙本者，請將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社團基本資料卡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及社團改選紀錄表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交至課外活動指導組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醫學院區社團請交至醫學院學務分處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，俟社團輔導人確認後將社團資訊系統改為「已登記」即完成程序。</a:t>
            </a:r>
          </a:p>
          <a:p>
            <a:pPr marL="358775" indent="-358775"/>
            <a:endParaRPr lang="en-US" altLang="zh-TW" dirty="0" smtClean="0">
              <a:ea typeface="華康鋼筆體W2" panose="03000209000000000000" pitchFamily="65" charset="-120"/>
            </a:endParaRPr>
          </a:p>
          <a:p>
            <a:pPr marL="0" indent="0">
              <a:buNone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781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zh-TW" altLang="en-US" dirty="0">
                <a:latin typeface="Perpetua" panose="02020502060401020303" pitchFamily="18" charset="0"/>
                <a:ea typeface="華康鋼筆體W2" panose="03000209000000000000" pitchFamily="65" charset="-120"/>
              </a:rPr>
              <a:t>注意事項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010389" cy="2588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倘</a:t>
            </a:r>
            <a:r>
              <a:rPr lang="zh-TW" altLang="en-US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因疫情影響，尚未選出新任社長，舊任社長</a:t>
            </a:r>
            <a:r>
              <a:rPr lang="zh-TW" altLang="en-US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得於周知社團成員選舉延期後，先行</a:t>
            </a:r>
            <a:r>
              <a:rPr lang="zh-TW" altLang="en-US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辦理線上</a:t>
            </a:r>
            <a:r>
              <a:rPr lang="zh-TW" altLang="en-US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登記</a:t>
            </a:r>
            <a:r>
              <a:rPr lang="en-US" altLang="zh-TW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僅繳交社團基本資料卡，暫時不需要繳交改選交接紀錄表</a:t>
            </a:r>
            <a:r>
              <a:rPr lang="en-US" altLang="zh-TW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</a:t>
            </a:r>
            <a:r>
              <a:rPr lang="zh-TW" altLang="en-US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待繳交紙本時再行以新任社長名字登記，並繳交改選交接紀錄表；倘</a:t>
            </a:r>
            <a:r>
              <a:rPr lang="zh-TW" altLang="en-US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於</a:t>
            </a:r>
            <a:r>
              <a:rPr lang="en-US" altLang="zh-TW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zh-TW" altLang="en-US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月</a:t>
            </a:r>
            <a:r>
              <a:rPr lang="en-US" altLang="zh-TW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22</a:t>
            </a:r>
            <a:r>
              <a:rPr lang="zh-TW" altLang="en-US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日前</a:t>
            </a:r>
            <a:r>
              <a:rPr lang="zh-TW" altLang="en-US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仍無法完成改選，請洽社團所屬輔導人，並敘明原因及改選辦理時間。</a:t>
            </a:r>
            <a:endParaRPr lang="en-US" altLang="zh-TW" b="1" u="sng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358775" indent="-358775"/>
            <a:endParaRPr lang="en-US" altLang="zh-TW" b="1" u="sng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358775" indent="-358775"/>
            <a:r>
              <a:rPr lang="zh-TW" altLang="en-US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因</a:t>
            </a:r>
            <a:r>
              <a:rPr lang="zh-TW" altLang="en-US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疫情波動而影響紙本交件，其時程及相關事項將滾動式調整，並將公告於課外活動指導組網頁</a:t>
            </a:r>
            <a:r>
              <a:rPr lang="zh-TW" altLang="en-US" b="1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。</a:t>
            </a:r>
            <a:endParaRPr lang="en-US" altLang="zh-TW" b="1" u="sng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0" indent="0">
              <a:buNone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713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zh-TW" altLang="en-US" dirty="0">
                <a:latin typeface="Perpetua" panose="02020502060401020303" pitchFamily="18" charset="0"/>
                <a:ea typeface="華康鋼筆體W2" panose="03000209000000000000" pitchFamily="65" charset="-120"/>
              </a:rPr>
              <a:t>注意事項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010389" cy="25882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58775" indent="-358775"/>
            <a:r>
              <a:rPr lang="zh-TW" altLang="en-US" dirty="0" smtClean="0">
                <a:ea typeface="華康鋼筆體W2" panose="03000209000000000000" pitchFamily="65" charset="-120"/>
              </a:rPr>
              <a:t>依據</a:t>
            </a:r>
            <a:r>
              <a:rPr lang="zh-TW" altLang="en-US" dirty="0">
                <a:ea typeface="華康鋼筆體W2" panose="03000209000000000000" pitchFamily="65" charset="-120"/>
              </a:rPr>
              <a:t>國立臺灣大學學生自治組織及學生社團輔導辦法，各社團應於每學期開學前一週完成該學期社團登記，逾期未完成者，課外組及其他相關單位得停止受理該社團之活動申請、學校場地設備之出借及其他行政支援申請；倘社團連續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4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個</a:t>
            </a:r>
            <a:r>
              <a:rPr lang="zh-TW" altLang="en-US" dirty="0">
                <a:ea typeface="華康鋼筆體W2" panose="03000209000000000000" pitchFamily="65" charset="-120"/>
              </a:rPr>
              <a:t>學期未完成社團登記，即自動停社，停社社團如欲復社，須另外提出復社申請。</a:t>
            </a:r>
            <a:endParaRPr lang="en-US" altLang="zh-TW" dirty="0" smtClean="0">
              <a:ea typeface="華康鋼筆體W2" panose="03000209000000000000" pitchFamily="65" charset="-120"/>
            </a:endParaRPr>
          </a:p>
          <a:p>
            <a:pPr marL="0" indent="0">
              <a:buNone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2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因應疫情更新內容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Font typeface="Wingdings 2" panose="05020102010507070707" pitchFamily="18" charset="2"/>
              <a:buChar char="Ø"/>
            </a:pP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07.28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更新</a:t>
            </a:r>
            <a:r>
              <a:rPr lang="en-US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考量</a:t>
            </a:r>
            <a:r>
              <a:rPr lang="zh-TW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疫情降級，除原先兩階段線上登記外，亦開放</a:t>
            </a:r>
            <a:r>
              <a:rPr lang="zh-TW" altLang="zh-TW" u="sng" dirty="0">
                <a:solidFill>
                  <a:srgbClr val="FF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直接紙本交件</a:t>
            </a:r>
            <a:r>
              <a:rPr lang="zh-TW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。線上登記之程序不變，開學後請至課外組繳交紙本；若決定直接於開學前至課外組繳交紙本資料，</a:t>
            </a:r>
            <a:r>
              <a:rPr lang="zh-TW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不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需</a:t>
            </a:r>
            <a:r>
              <a:rPr lang="zh-TW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至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google</a:t>
            </a:r>
            <a:r>
              <a:rPr lang="zh-TW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表單填寫</a:t>
            </a:r>
            <a:r>
              <a:rPr lang="zh-TW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建議</a:t>
            </a:r>
            <a:r>
              <a:rPr lang="zh-TW" altLang="zh-TW" u="sng" dirty="0" smtClean="0">
                <a:solidFill>
                  <a:srgbClr val="FF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</a:t>
            </a:r>
            <a:r>
              <a:rPr lang="zh-TW" altLang="zh-TW" u="sng" dirty="0">
                <a:solidFill>
                  <a:srgbClr val="FF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先和社團所屬輔導人以</a:t>
            </a:r>
            <a:r>
              <a:rPr lang="en-US" altLang="zh-TW" u="sng" dirty="0">
                <a:solidFill>
                  <a:srgbClr val="FF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email</a:t>
            </a:r>
            <a:r>
              <a:rPr lang="zh-TW" altLang="zh-TW" u="sng" dirty="0">
                <a:solidFill>
                  <a:srgbClr val="FF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方式預約繳交時間，並先自行確認資料正確性及簽名蓋章部分是否完備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或拿到指導老師及前任社長同意信件截圖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，避免重覆到課外組補件。</a:t>
            </a:r>
            <a:endParaRPr lang="en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476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：完成社團基本資料卡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15948" lvl="2" indent="-514350">
              <a:spcBef>
                <a:spcPts val="0"/>
              </a:spcBef>
              <a:buFont typeface="+mj-ea"/>
              <a:buAutoNum type="ea1ChtPeriod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各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社團可於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年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6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月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28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日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一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上午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10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時系統啟動後，進行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110-1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的社團基本資料登錄。</a:t>
            </a:r>
            <a:endParaRPr lang="en-US" altLang="zh-TW" sz="2800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615948" lvl="2" indent="-514350">
              <a:spcBef>
                <a:spcPts val="0"/>
              </a:spcBef>
              <a:buFont typeface="+mj-ea"/>
              <a:buAutoNum type="ea1ChtPeriod"/>
            </a:pP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登入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社團活動資訊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系統</a:t>
            </a:r>
            <a: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/>
            </a:r>
            <a:br>
              <a:rPr lang="en-US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</a:br>
            <a:r>
              <a:rPr lang="en-US" altLang="zh-TW" sz="28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https</a:t>
            </a:r>
            <a:r>
              <a:rPr lang="en-US" altLang="zh-TW" sz="2800" u="sng" dirty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://my.ntu.edu.tw/activities</a:t>
            </a:r>
            <a:r>
              <a:rPr lang="en-US" altLang="zh-TW" sz="2800" u="sng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3"/>
              </a:rPr>
              <a:t>/</a:t>
            </a:r>
            <a: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/>
            </a:r>
            <a:br>
              <a:rPr lang="en-US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</a:b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帳號密碼可詢問前屆社長或幹部，倘還是不知道，請洽課外組社團所屬輔導人。</a:t>
            </a:r>
            <a:endParaRPr lang="en" sz="2800" dirty="0" smtClean="0">
              <a:ea typeface="華康鋼筆體W2" panose="03000209000000000000" pitchFamily="65" charset="-120"/>
            </a:endParaRPr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p:pic>
        <p:nvPicPr>
          <p:cNvPr id="2050" name="Picture 2" descr="imag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0" t="30905" r="27555" b="51719"/>
          <a:stretch/>
        </p:blipFill>
        <p:spPr bwMode="auto">
          <a:xfrm>
            <a:off x="1153551" y="4258817"/>
            <a:ext cx="6720841" cy="223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9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：完成社團基本資料卡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15948" lvl="2" indent="-514350">
              <a:spcBef>
                <a:spcPts val="0"/>
              </a:spcBef>
              <a:buFont typeface="+mj-ea"/>
              <a:buAutoNum type="ea1ChtPeriod" startAt="2"/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點選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進入「基本資料維護」</a:t>
            </a:r>
            <a:endParaRPr lang="en" dirty="0" smtClean="0">
              <a:ea typeface="華康鋼筆體W2" panose="03000209000000000000" pitchFamily="65" charset="-120"/>
            </a:endParaRPr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pic>
        <p:nvPicPr>
          <p:cNvPr id="3074" name="Picture 2" descr="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9" t="30905" r="19719" b="36516"/>
          <a:stretch/>
        </p:blipFill>
        <p:spPr bwMode="auto">
          <a:xfrm>
            <a:off x="563879" y="2629744"/>
            <a:ext cx="76809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014813" y="4053270"/>
            <a:ext cx="2837204" cy="350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3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：完成社團基本資料卡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57725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15948" lvl="2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點選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進入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「</a:t>
            </a:r>
            <a:r>
              <a:rPr lang="zh-TW" altLang="zh-TW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帶入上學期資訊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」</a:t>
            </a:r>
            <a:r>
              <a:rPr lang="zh-TW" altLang="zh-TW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。</a:t>
            </a:r>
            <a:endParaRPr lang="en" sz="2800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4098" name="Picture 2" descr="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t="39559" r="6059" b="27625"/>
          <a:stretch/>
        </p:blipFill>
        <p:spPr bwMode="auto">
          <a:xfrm>
            <a:off x="383659" y="2830224"/>
            <a:ext cx="11427724" cy="29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248827" y="5441316"/>
            <a:ext cx="2948300" cy="350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298960" y="3100388"/>
            <a:ext cx="478431" cy="2571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155256" y="3100388"/>
            <a:ext cx="478431" cy="2571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903151" y="4174504"/>
            <a:ext cx="478431" cy="2571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37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：完成社團基本資料卡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15948" indent="-514350">
              <a:buFont typeface="+mj-lt"/>
              <a:buAutoNum type="arabicPeriod" startAt="2"/>
            </a:pP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填寫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新任「社長資料」及「聯絡人資料」，並檢查「社團基本資料」各項資訊欄位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(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中英文簡介、社團郵局存簿帳號及流水號、社團指導老師資料等</a:t>
            </a:r>
            <a:r>
              <a:rPr lang="en-US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)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是否已確實填寫或修正。</a:t>
            </a:r>
            <a:endParaRPr lang="en-US" altLang="zh-TW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615948" indent="-514350">
              <a:buFont typeface="+mj-lt"/>
              <a:buAutoNum type="arabicPeriod" startAt="2"/>
            </a:pPr>
            <a:r>
              <a:rPr lang="zh-TW" altLang="zh-TW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如</a:t>
            </a:r>
            <a:r>
              <a:rPr lang="zh-TW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有資料缺失或需更新情形時，請洽課外組社團所屬輔導人協助維護更新。</a:t>
            </a:r>
          </a:p>
          <a:p>
            <a:pPr marL="615948" indent="-514350">
              <a:buFont typeface="+mj-lt"/>
              <a:buAutoNum type="arabicPeriod" startAt="2"/>
            </a:pPr>
            <a:r>
              <a:rPr lang="zh-TW" altLang="zh-TW" b="1" u="sng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請注意，如按下確認鍵後還要再修改，則需另外洽請課外組社團輔導人員協助。</a:t>
            </a:r>
            <a:r>
              <a:rPr lang="zh-TW" altLang="zh-TW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因此請務必逐項檢視各項欄位資料是否確實，確定不再做任何修改後，再按下確認鍵。</a:t>
            </a:r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77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：完成社團基本資料卡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15948" lvl="2" indent="-514350">
              <a:spcBef>
                <a:spcPts val="0"/>
              </a:spcBef>
              <a:buFont typeface="+mj-ea"/>
              <a:buAutoNum type="ea1ChtPeriod" startAt="2"/>
            </a:pP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點選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進入「</a:t>
            </a:r>
            <a:r>
              <a:rPr lang="zh-TW" altLang="en-US" sz="2800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社員</a:t>
            </a:r>
            <a:r>
              <a:rPr lang="zh-TW" altLang="en-US" sz="28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資料維護」</a:t>
            </a:r>
            <a:endParaRPr lang="en" dirty="0" smtClean="0">
              <a:ea typeface="華康鋼筆體W2" panose="03000209000000000000" pitchFamily="65" charset="-120"/>
            </a:endParaRPr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pic>
        <p:nvPicPr>
          <p:cNvPr id="3074" name="Picture 2" descr="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9" t="30905" r="19719" b="36516"/>
          <a:stretch/>
        </p:blipFill>
        <p:spPr bwMode="auto">
          <a:xfrm>
            <a:off x="563879" y="2629744"/>
            <a:ext cx="76809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014813" y="4373310"/>
            <a:ext cx="2837204" cy="350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75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dirty="0" smtClean="0">
                <a:latin typeface="Perpetua" panose="02020502060401020303" pitchFamily="18" charset="0"/>
                <a:ea typeface="華康鋼筆體W2" panose="03000209000000000000" pitchFamily="65" charset="-120"/>
              </a:rPr>
              <a:t>STEP1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：完成社團基本資料卡</a:t>
            </a:r>
            <a:endParaRPr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15948" indent="-514350">
              <a:buFont typeface="+mj-lt"/>
              <a:buAutoNum type="arabicPeriod"/>
            </a:pP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逐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筆輸入或更新「新學期」社團幹部及新社員資料，並刪除已畢業或退社之舊社員資料。</a:t>
            </a:r>
          </a:p>
          <a:p>
            <a:pPr marL="615948" indent="-514350">
              <a:buFont typeface="+mj-lt"/>
              <a:buAutoNum type="arabicPeriod"/>
            </a:pP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隨時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上網輸入及更新「當學期」幹部及社員資料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，建議幹部名單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應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於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當</a:t>
            </a:r>
            <a:r>
              <a:rPr lang="zh-TW" altLang="en-US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學期期中考前</a:t>
            </a:r>
            <a:r>
              <a:rPr lang="zh-TW" altLang="en-US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完成登錄，以利日後幹部本人申請校方幹部證明，逾期者因就任事實難以判定，恕無法追溯。</a:t>
            </a:r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lang="en" dirty="0"/>
          </a:p>
          <a:p>
            <a:pPr lvl="1">
              <a:buFont typeface="Wingdings 2" panose="05020102010507070707" pitchFamily="18" charset="2"/>
              <a:buChar char="Ø"/>
            </a:pPr>
            <a:endParaRPr lang="en" dirty="0" smtClean="0"/>
          </a:p>
          <a:p>
            <a:pPr lvl="1">
              <a:buFont typeface="Wingdings 2" panose="05020102010507070707" pitchFamily="18" charset="2"/>
              <a:buChar char="Ø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4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6421</TotalTime>
  <Words>1867</Words>
  <Application>Microsoft Office PowerPoint</Application>
  <PresentationFormat>寬螢幕</PresentationFormat>
  <Paragraphs>156</Paragraphs>
  <Slides>26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Amatic SC</vt:lpstr>
      <vt:lpstr>華康鋼筆體W2</vt:lpstr>
      <vt:lpstr>新細明體</vt:lpstr>
      <vt:lpstr>Arial</vt:lpstr>
      <vt:lpstr>Calibri</vt:lpstr>
      <vt:lpstr>Calibri Light</vt:lpstr>
      <vt:lpstr>Perpetua</vt:lpstr>
      <vt:lpstr>Wingdings 2</vt:lpstr>
      <vt:lpstr>Office 佈景主題</vt:lpstr>
      <vt:lpstr>110-1社團基本資料登記步驟</vt:lpstr>
      <vt:lpstr>PowerPoint 簡報</vt:lpstr>
      <vt:lpstr>因應疫情更新內容</vt:lpstr>
      <vt:lpstr>STEP1：完成社團基本資料卡</vt:lpstr>
      <vt:lpstr>STEP1：完成社團基本資料卡</vt:lpstr>
      <vt:lpstr>STEP1：完成社團基本資料卡</vt:lpstr>
      <vt:lpstr>STEP1：完成社團基本資料卡</vt:lpstr>
      <vt:lpstr>STEP1：完成社團基本資料卡</vt:lpstr>
      <vt:lpstr>STEP1：完成社團基本資料卡</vt:lpstr>
      <vt:lpstr>STEP1：完成社團基本資料卡</vt:lpstr>
      <vt:lpstr>STEP1：完成社團基本資料卡</vt:lpstr>
      <vt:lpstr>STEP1：完成社團基本資料卡</vt:lpstr>
      <vt:lpstr>STEP2：完成改選交接紀錄表</vt:lpstr>
      <vt:lpstr>PowerPoint 簡報</vt:lpstr>
      <vt:lpstr>PowerPoint 簡報</vt:lpstr>
      <vt:lpstr>PowerPoint 簡報</vt:lpstr>
      <vt:lpstr>STEP2：完成改選交接紀錄表</vt:lpstr>
      <vt:lpstr>STEP3：Google表單線上登記</vt:lpstr>
      <vt:lpstr>STEP3：Google表單線上登記</vt:lpstr>
      <vt:lpstr>STEP3：Google表單線上登記</vt:lpstr>
      <vt:lpstr>STEP3：Google表單線上登記</vt:lpstr>
      <vt:lpstr>STEP4：紙本交件</vt:lpstr>
      <vt:lpstr>STEP4：紙本交件</vt:lpstr>
      <vt:lpstr>STEP4：紙本交件</vt:lpstr>
      <vt:lpstr>注意事項</vt:lpstr>
      <vt:lpstr>注意事項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92</cp:revision>
  <dcterms:created xsi:type="dcterms:W3CDTF">2021-06-08T01:50:26Z</dcterms:created>
  <dcterms:modified xsi:type="dcterms:W3CDTF">2021-09-11T08:42:15Z</dcterms:modified>
</cp:coreProperties>
</file>